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0693400" cy="7562850"/>
  <p:notesSz cx="14376400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B0C6E1"/>
    <a:srgbClr val="FF3300"/>
    <a:srgbClr val="339966"/>
    <a:srgbClr val="66FF33"/>
    <a:srgbClr val="50213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42" autoAdjust="0"/>
  </p:normalViewPr>
  <p:slideViewPr>
    <p:cSldViewPr>
      <p:cViewPr varScale="1">
        <p:scale>
          <a:sx n="95" d="100"/>
          <a:sy n="95" d="100"/>
        </p:scale>
        <p:origin x="160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9918" cy="498877"/>
          </a:xfrm>
          <a:prstGeom prst="rect">
            <a:avLst/>
          </a:prstGeom>
        </p:spPr>
        <p:txBody>
          <a:bodyPr vert="horz" lIns="121755" tIns="60879" rIns="121755" bIns="60879" rtlCol="0"/>
          <a:lstStyle>
            <a:lvl1pPr algn="l">
              <a:defRPr sz="1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8144351" y="1"/>
            <a:ext cx="6227783" cy="498877"/>
          </a:xfrm>
          <a:prstGeom prst="rect">
            <a:avLst/>
          </a:prstGeom>
        </p:spPr>
        <p:txBody>
          <a:bodyPr vert="horz" lIns="121755" tIns="60879" rIns="121755" bIns="60879" rtlCol="0"/>
          <a:lstStyle>
            <a:lvl1pPr algn="r">
              <a:defRPr sz="1600"/>
            </a:lvl1pPr>
          </a:lstStyle>
          <a:p>
            <a:fld id="{AA616A7D-6E5F-462B-8BF1-ED09C307C364}" type="datetimeFigureOut">
              <a:rPr lang="ru-RU" smtClean="0"/>
              <a:pPr/>
              <a:t>08.05.2024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818063" y="1243013"/>
            <a:ext cx="47402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1755" tIns="60879" rIns="121755" bIns="6087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438497" y="4786278"/>
            <a:ext cx="11499414" cy="3915854"/>
          </a:xfrm>
          <a:prstGeom prst="rect">
            <a:avLst/>
          </a:prstGeom>
        </p:spPr>
        <p:txBody>
          <a:bodyPr vert="horz" lIns="121755" tIns="60879" rIns="121755" bIns="6087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5232"/>
            <a:ext cx="6229918" cy="498874"/>
          </a:xfrm>
          <a:prstGeom prst="rect">
            <a:avLst/>
          </a:prstGeom>
        </p:spPr>
        <p:txBody>
          <a:bodyPr vert="horz" lIns="121755" tIns="60879" rIns="121755" bIns="60879" rtlCol="0" anchor="b"/>
          <a:lstStyle>
            <a:lvl1pPr algn="l">
              <a:defRPr sz="1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8144351" y="9445232"/>
            <a:ext cx="6227783" cy="498874"/>
          </a:xfrm>
          <a:prstGeom prst="rect">
            <a:avLst/>
          </a:prstGeom>
        </p:spPr>
        <p:txBody>
          <a:bodyPr vert="horz" lIns="121755" tIns="60879" rIns="121755" bIns="60879" rtlCol="0" anchor="b"/>
          <a:lstStyle>
            <a:lvl1pPr algn="r">
              <a:defRPr sz="1600"/>
            </a:lvl1pPr>
          </a:lstStyle>
          <a:p>
            <a:fld id="{BB72AD3E-1952-4220-9609-AE64974D0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33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72AD3E-1952-4220-9609-AE64974D088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11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8000">
              <a:schemeClr val="bg1">
                <a:lumMod val="65000"/>
              </a:schemeClr>
            </a:gs>
            <a:gs pos="31000">
              <a:srgbClr val="B0C6E1"/>
            </a:gs>
            <a:gs pos="37000">
              <a:srgbClr val="B0C6E1"/>
            </a:gs>
            <a:gs pos="54000">
              <a:srgbClr val="B0C6E1"/>
            </a:gs>
            <a:gs pos="60000">
              <a:srgbClr val="B0C6E1"/>
            </a:gs>
            <a:gs pos="62000">
              <a:srgbClr val="B0C6E1"/>
            </a:gs>
            <a:gs pos="49000">
              <a:srgbClr val="B0C6E1"/>
            </a:gs>
            <a:gs pos="20000">
              <a:schemeClr val="bg1"/>
            </a:gs>
            <a:gs pos="68000">
              <a:schemeClr val="accent1">
                <a:lumMod val="45000"/>
                <a:lumOff val="55000"/>
              </a:schemeClr>
            </a:gs>
            <a:gs pos="77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357" y="215652"/>
            <a:ext cx="3362960" cy="7251065"/>
          </a:xfrm>
          <a:custGeom>
            <a:avLst/>
            <a:gdLst/>
            <a:ahLst/>
            <a:cxnLst/>
            <a:rect l="l" t="t" r="r" b="b"/>
            <a:pathLst>
              <a:path w="3362960" h="7251065">
                <a:moveTo>
                  <a:pt x="0" y="7250810"/>
                </a:moveTo>
                <a:lnTo>
                  <a:pt x="3362960" y="7250810"/>
                </a:lnTo>
                <a:lnTo>
                  <a:pt x="3362960" y="0"/>
                </a:lnTo>
                <a:lnTo>
                  <a:pt x="0" y="0"/>
                </a:lnTo>
                <a:lnTo>
                  <a:pt x="0" y="7250810"/>
                </a:lnTo>
                <a:close/>
              </a:path>
            </a:pathLst>
          </a:custGeom>
          <a:solidFill>
            <a:srgbClr val="CC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iemsgus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6000">
              <a:schemeClr val="bg1"/>
            </a:gs>
            <a:gs pos="83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7404100" y="1038225"/>
            <a:ext cx="3124200" cy="9361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000" b="1" spc="90" dirty="0" smtClean="0">
                <a:solidFill>
                  <a:srgbClr val="C00000"/>
                </a:solidFill>
                <a:latin typeface="Garamond"/>
                <a:cs typeface="Garamond"/>
              </a:rPr>
              <a:t>АБИТУРИЕНТУ</a:t>
            </a:r>
            <a:r>
              <a:rPr lang="ru-RU" sz="2000" b="1" spc="90" dirty="0" smtClean="0">
                <a:solidFill>
                  <a:srgbClr val="C00000"/>
                </a:solidFill>
                <a:latin typeface="Garamond"/>
                <a:cs typeface="Garamond"/>
              </a:rPr>
              <a:t> ПО ЦЕЛЕВОМУ ОБУЧЕНИЮ</a:t>
            </a:r>
            <a:endParaRPr sz="2000" dirty="0">
              <a:solidFill>
                <a:srgbClr val="C00000"/>
              </a:solidFill>
              <a:latin typeface="Garamond"/>
              <a:cs typeface="Garamond"/>
            </a:endParaRPr>
          </a:p>
        </p:txBody>
      </p:sp>
      <p:sp>
        <p:nvSpPr>
          <p:cNvPr id="13" name="object 14"/>
          <p:cNvSpPr txBox="1"/>
          <p:nvPr/>
        </p:nvSpPr>
        <p:spPr>
          <a:xfrm>
            <a:off x="7315367" y="123825"/>
            <a:ext cx="3378033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ru-RU" sz="14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МОЛЕНСКИЙ</a:t>
            </a:r>
            <a:r>
              <a:rPr lang="ru-RU" sz="14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ОСУДАРСТВЕННЫЙ</a:t>
            </a:r>
            <a:r>
              <a:rPr lang="ru-RU" sz="1400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</a:t>
            </a:r>
            <a:r>
              <a:rPr lang="ru-RU" sz="1400" b="1" u="sng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СПОРТА</a:t>
            </a:r>
            <a:endParaRPr lang="ru-RU" sz="800" b="1" u="sng" cap="all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ИНИСТЕРСТВО СПОРТА СМОЛЕНСКОЙ ОБЛАСТИ</a:t>
            </a:r>
          </a:p>
          <a:p>
            <a:pPr algn="ctr"/>
            <a:endParaRPr lang="ru-RU" sz="1400" cap="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ject 23"/>
          <p:cNvSpPr txBox="1"/>
          <p:nvPr/>
        </p:nvSpPr>
        <p:spPr>
          <a:xfrm>
            <a:off x="241300" y="200025"/>
            <a:ext cx="3018612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65"/>
              </a:lnSpc>
              <a:spcBef>
                <a:spcPts val="100"/>
              </a:spcBef>
            </a:pPr>
            <a:r>
              <a:rPr lang="ru-RU" sz="1200" b="1" dirty="0">
                <a:solidFill>
                  <a:srgbClr val="A40020"/>
                </a:solidFill>
                <a:latin typeface="Times New Roman"/>
                <a:cs typeface="Times New Roman"/>
              </a:rPr>
              <a:t>СМОЛЕНСКИЙ ГОСУДАРСТВЕННЫЙ УНИВЕРСИТЕТ СПОРТА </a:t>
            </a:r>
          </a:p>
          <a:p>
            <a:pPr algn="ctr">
              <a:lnSpc>
                <a:spcPts val="1365"/>
              </a:lnSpc>
              <a:spcBef>
                <a:spcPts val="100"/>
              </a:spcBef>
            </a:pPr>
            <a:r>
              <a:rPr lang="ru-RU" sz="1400" b="1" dirty="0">
                <a:solidFill>
                  <a:srgbClr val="A40020"/>
                </a:solidFill>
                <a:latin typeface="Times New Roman"/>
                <a:cs typeface="Times New Roman"/>
              </a:rPr>
              <a:t>объявляет набор </a:t>
            </a:r>
            <a:r>
              <a:rPr lang="ru-RU" sz="14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абитуриентов: </a:t>
            </a:r>
            <a:endParaRPr lang="ru-RU" sz="1400" b="1" dirty="0">
              <a:solidFill>
                <a:srgbClr val="A4002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365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 по ОЧНОЙ форме </a:t>
            </a:r>
            <a:r>
              <a:rPr lang="ru-RU" sz="1400" b="1" dirty="0">
                <a:solidFill>
                  <a:srgbClr val="A40020"/>
                </a:solidFill>
                <a:latin typeface="Times New Roman"/>
                <a:cs typeface="Times New Roman"/>
              </a:rPr>
              <a:t>обучения </a:t>
            </a:r>
          </a:p>
          <a:p>
            <a:pPr algn="ctr">
              <a:lnSpc>
                <a:spcPts val="1365"/>
              </a:lnSpc>
              <a:spcBef>
                <a:spcPts val="100"/>
              </a:spcBef>
            </a:pPr>
            <a:r>
              <a:rPr lang="ru-RU" sz="1400" b="1" dirty="0">
                <a:solidFill>
                  <a:srgbClr val="A40020"/>
                </a:solidFill>
                <a:latin typeface="Times New Roman"/>
                <a:cs typeface="Times New Roman"/>
              </a:rPr>
              <a:t>на следующие </a:t>
            </a:r>
            <a:r>
              <a:rPr lang="ru-RU" sz="14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направлениям</a:t>
            </a:r>
            <a:endParaRPr lang="ru-RU" sz="1400" dirty="0">
              <a:latin typeface="Times New Roman"/>
              <a:cs typeface="Times New Roman"/>
            </a:endParaRPr>
          </a:p>
        </p:txBody>
      </p:sp>
      <p:sp>
        <p:nvSpPr>
          <p:cNvPr id="27" name="object 7"/>
          <p:cNvSpPr txBox="1"/>
          <p:nvPr/>
        </p:nvSpPr>
        <p:spPr>
          <a:xfrm>
            <a:off x="3900485" y="279324"/>
            <a:ext cx="2958465" cy="5945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880" marR="175895" indent="193040" algn="ctr">
              <a:lnSpc>
                <a:spcPct val="105100"/>
              </a:lnSpc>
              <a:spcBef>
                <a:spcPts val="100"/>
              </a:spcBef>
            </a:pPr>
            <a:r>
              <a:rPr sz="1200" b="1" dirty="0">
                <a:solidFill>
                  <a:srgbClr val="002060"/>
                </a:solidFill>
                <a:latin typeface="Times New Roman"/>
                <a:cs typeface="Times New Roman"/>
              </a:rPr>
              <a:t>ЖДЕМ </a:t>
            </a:r>
            <a:r>
              <a:rPr sz="1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ВАС </a:t>
            </a:r>
            <a:r>
              <a:rPr sz="1200" b="1" dirty="0">
                <a:solidFill>
                  <a:srgbClr val="002060"/>
                </a:solidFill>
                <a:latin typeface="Times New Roman"/>
                <a:cs typeface="Times New Roman"/>
              </a:rPr>
              <a:t>В </a:t>
            </a:r>
            <a:r>
              <a:rPr sz="1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СМОЛЕНСК</a:t>
            </a:r>
            <a:r>
              <a:rPr lang="ru-RU" sz="1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ОМ</a:t>
            </a:r>
            <a:r>
              <a:rPr sz="1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  ГОСУДАРСТВЕННО</a:t>
            </a:r>
            <a:r>
              <a:rPr lang="ru-RU" sz="1200" b="1" spc="-5" dirty="0">
                <a:solidFill>
                  <a:srgbClr val="002060"/>
                </a:solidFill>
                <a:latin typeface="Times New Roman"/>
                <a:cs typeface="Times New Roman"/>
              </a:rPr>
              <a:t>М УНИВЕРСИТЕТЕ СПОРТА</a:t>
            </a:r>
            <a:endParaRPr sz="12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29" name="object 9"/>
          <p:cNvSpPr txBox="1"/>
          <p:nvPr/>
        </p:nvSpPr>
        <p:spPr>
          <a:xfrm>
            <a:off x="3902708" y="883266"/>
            <a:ext cx="3038475" cy="5994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-699770" algn="ctr">
              <a:lnSpc>
                <a:spcPct val="105500"/>
              </a:lnSpc>
            </a:pPr>
            <a:r>
              <a:rPr sz="1200" u="sng" spc="-25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Наш </a:t>
            </a:r>
            <a:r>
              <a:rPr sz="1200" b="1" u="sng" spc="-5" dirty="0" err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адрес</a:t>
            </a:r>
            <a:r>
              <a:rPr sz="1200" b="1" u="sng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lang="ru-RU" sz="1200" b="1" u="sng" spc="-5" dirty="0" smtClean="0">
              <a:uFill>
                <a:solidFill>
                  <a:srgbClr val="000000"/>
                </a:solidFill>
              </a:uFill>
              <a:latin typeface="Times New Roman"/>
              <a:cs typeface="Times New Roman"/>
            </a:endParaRPr>
          </a:p>
          <a:p>
            <a:pPr marR="5080" indent="-699770" algn="ctr">
              <a:lnSpc>
                <a:spcPct val="105500"/>
              </a:lnSpc>
            </a:pPr>
            <a:r>
              <a:rPr sz="1200" b="1" spc="-5" dirty="0" smtClean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214018, г</a:t>
            </a:r>
            <a:r>
              <a:rPr sz="1200" b="1" spc="-5" dirty="0" smtClean="0">
                <a:latin typeface="Times New Roman"/>
                <a:cs typeface="Times New Roman"/>
              </a:rPr>
              <a:t>.</a:t>
            </a:r>
            <a:r>
              <a:rPr lang="ru-RU" sz="1200" b="1" spc="-5" dirty="0" smtClean="0">
                <a:latin typeface="Times New Roman"/>
                <a:cs typeface="Times New Roman"/>
              </a:rPr>
              <a:t> </a:t>
            </a:r>
            <a:r>
              <a:rPr sz="1200" b="1" spc="-5" dirty="0" err="1" smtClean="0">
                <a:latin typeface="Times New Roman"/>
                <a:cs typeface="Times New Roman"/>
              </a:rPr>
              <a:t>Смоленск</a:t>
            </a:r>
            <a:r>
              <a:rPr sz="1200" b="1" spc="-5" dirty="0">
                <a:latin typeface="Times New Roman"/>
                <a:cs typeface="Times New Roman"/>
              </a:rPr>
              <a:t>, </a:t>
            </a:r>
            <a:r>
              <a:rPr sz="1200" b="1" spc="-5" dirty="0" smtClean="0">
                <a:latin typeface="Times New Roman"/>
                <a:cs typeface="Times New Roman"/>
              </a:rPr>
              <a:t>пр.Гагарина,23,</a:t>
            </a:r>
            <a:r>
              <a:rPr lang="ru-RU" sz="1200" b="1" spc="-5" dirty="0" smtClean="0">
                <a:latin typeface="Times New Roman"/>
                <a:cs typeface="Times New Roman"/>
              </a:rPr>
              <a:t> </a:t>
            </a:r>
            <a:r>
              <a:rPr sz="1200" b="1" spc="-5" dirty="0" err="1" smtClean="0">
                <a:latin typeface="Times New Roman"/>
                <a:cs typeface="Times New Roman"/>
              </a:rPr>
              <a:t>приемная</a:t>
            </a:r>
            <a:r>
              <a:rPr sz="1200" b="1" spc="-5" dirty="0" smtClean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комиссия (каб. </a:t>
            </a:r>
            <a:r>
              <a:rPr sz="1200" b="1" dirty="0">
                <a:latin typeface="Times New Roman"/>
                <a:cs typeface="Times New Roman"/>
              </a:rPr>
              <a:t>№</a:t>
            </a:r>
            <a:r>
              <a:rPr sz="1200" b="1" spc="-5" dirty="0">
                <a:latin typeface="Times New Roman"/>
                <a:cs typeface="Times New Roman"/>
              </a:rPr>
              <a:t> 104)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31" name="object 10"/>
          <p:cNvSpPr txBox="1"/>
          <p:nvPr/>
        </p:nvSpPr>
        <p:spPr>
          <a:xfrm>
            <a:off x="3822700" y="1647825"/>
            <a:ext cx="303022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ts val="1175"/>
              </a:lnSpc>
              <a:spcBef>
                <a:spcPts val="95"/>
              </a:spcBef>
            </a:pPr>
            <a:r>
              <a:rPr sz="1200" u="sng" spc="-25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400" dirty="0">
              <a:solidFill>
                <a:srgbClr val="C00000"/>
              </a:solidFill>
              <a:latin typeface="Times New Roman"/>
              <a:cs typeface="Times New Roman"/>
            </a:endParaRPr>
          </a:p>
        </p:txBody>
      </p:sp>
      <p:sp>
        <p:nvSpPr>
          <p:cNvPr id="32" name="object 11"/>
          <p:cNvSpPr txBox="1"/>
          <p:nvPr/>
        </p:nvSpPr>
        <p:spPr>
          <a:xfrm>
            <a:off x="4051300" y="1495425"/>
            <a:ext cx="2531110" cy="897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ts val="1140"/>
              </a:lnSpc>
              <a:spcBef>
                <a:spcPts val="95"/>
              </a:spcBef>
            </a:pPr>
            <a:r>
              <a:rPr lang="ru-RU" sz="1400" b="1" dirty="0">
                <a:latin typeface="Times New Roman"/>
                <a:cs typeface="Times New Roman"/>
              </a:rPr>
              <a:t>   </a:t>
            </a:r>
            <a:r>
              <a:rPr lang="ru-RU" sz="1600" b="1" spc="-5" dirty="0">
                <a:latin typeface="Times New Roman"/>
                <a:cs typeface="Times New Roman"/>
              </a:rPr>
              <a:t>приемная</a:t>
            </a:r>
            <a:r>
              <a:rPr lang="ru-RU" sz="1600" b="1" spc="-10" dirty="0">
                <a:latin typeface="Times New Roman"/>
                <a:cs typeface="Times New Roman"/>
              </a:rPr>
              <a:t> </a:t>
            </a:r>
            <a:r>
              <a:rPr lang="ru-RU" sz="1600" b="1" spc="-5" dirty="0" smtClean="0">
                <a:latin typeface="Times New Roman"/>
                <a:cs typeface="Times New Roman"/>
              </a:rPr>
              <a:t>комиссия</a:t>
            </a:r>
          </a:p>
          <a:p>
            <a:pPr marL="12700" algn="ctr">
              <a:lnSpc>
                <a:spcPts val="1140"/>
              </a:lnSpc>
              <a:spcBef>
                <a:spcPts val="95"/>
              </a:spcBef>
            </a:pPr>
            <a:endParaRPr lang="ru-RU" sz="1600" b="1" spc="-5" dirty="0">
              <a:latin typeface="Times New Roman"/>
              <a:cs typeface="Times New Roman"/>
            </a:endParaRPr>
          </a:p>
          <a:p>
            <a:pPr marL="12700" algn="ctr">
              <a:lnSpc>
                <a:spcPts val="1140"/>
              </a:lnSpc>
              <a:spcBef>
                <a:spcPts val="95"/>
              </a:spcBef>
            </a:pPr>
            <a:r>
              <a:rPr lang="ru-RU" sz="16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(4812) </a:t>
            </a:r>
            <a:r>
              <a:rPr sz="1400" b="1" spc="-5" dirty="0">
                <a:latin typeface="Times New Roman"/>
                <a:cs typeface="Times New Roman"/>
              </a:rPr>
              <a:t>35-89-79</a:t>
            </a:r>
            <a:r>
              <a:rPr lang="ru-RU" sz="1400" b="1" spc="-5" dirty="0">
                <a:latin typeface="Times New Roman"/>
                <a:cs typeface="Times New Roman"/>
              </a:rPr>
              <a:t>, </a:t>
            </a:r>
            <a:r>
              <a:rPr sz="1400" b="1" spc="-5" dirty="0">
                <a:latin typeface="Times New Roman"/>
                <a:cs typeface="Times New Roman"/>
              </a:rPr>
              <a:t>(4812) </a:t>
            </a:r>
            <a:r>
              <a:rPr sz="1400" b="1" spc="-5" dirty="0" smtClean="0">
                <a:latin typeface="Times New Roman"/>
                <a:cs typeface="Times New Roman"/>
              </a:rPr>
              <a:t>35-</a:t>
            </a:r>
            <a:r>
              <a:rPr lang="ru-RU" sz="1400" b="1" spc="-5" dirty="0" smtClean="0">
                <a:latin typeface="Times New Roman"/>
                <a:cs typeface="Times New Roman"/>
              </a:rPr>
              <a:t>72</a:t>
            </a:r>
            <a:r>
              <a:rPr sz="1400" b="1" spc="-5" dirty="0" smtClean="0">
                <a:latin typeface="Times New Roman"/>
                <a:cs typeface="Times New Roman"/>
              </a:rPr>
              <a:t>-</a:t>
            </a:r>
            <a:r>
              <a:rPr lang="ru-RU" sz="1400" b="1" spc="-5" dirty="0" smtClean="0">
                <a:latin typeface="Times New Roman"/>
                <a:cs typeface="Times New Roman"/>
              </a:rPr>
              <a:t>17</a:t>
            </a:r>
          </a:p>
          <a:p>
            <a:pPr marL="12700" algn="ctr">
              <a:lnSpc>
                <a:spcPts val="1140"/>
              </a:lnSpc>
              <a:spcBef>
                <a:spcPts val="95"/>
              </a:spcBef>
            </a:pP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endParaRPr lang="ru-RU" sz="1400" b="1" spc="-5" dirty="0">
              <a:latin typeface="Times New Roman"/>
              <a:cs typeface="Times New Roman"/>
            </a:endParaRPr>
          </a:p>
          <a:p>
            <a:pPr marL="13970" algn="ctr">
              <a:lnSpc>
                <a:spcPts val="1140"/>
              </a:lnSpc>
            </a:pPr>
            <a:r>
              <a:rPr lang="en-US" sz="1600" spc="-5" dirty="0">
                <a:latin typeface="Times New Roman"/>
                <a:cs typeface="Times New Roman"/>
              </a:rPr>
              <a:t>E-mail</a:t>
            </a:r>
            <a:r>
              <a:rPr lang="ru-RU" sz="1600" b="1" spc="-5" dirty="0">
                <a:latin typeface="Times New Roman"/>
                <a:cs typeface="Times New Roman"/>
              </a:rPr>
              <a:t>: </a:t>
            </a:r>
            <a:r>
              <a:rPr lang="en-US" sz="1600" b="1" spc="-5" dirty="0">
                <a:solidFill>
                  <a:srgbClr val="C00000"/>
                </a:solidFill>
                <a:latin typeface="Times New Roman"/>
                <a:cs typeface="Times New Roman"/>
                <a:hlinkClick r:id="rId3"/>
              </a:rPr>
              <a:t>priemsgus@mail.ru</a:t>
            </a:r>
            <a:endParaRPr lang="en-US" sz="1600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13970" algn="ctr">
              <a:lnSpc>
                <a:spcPts val="1140"/>
              </a:lnSpc>
            </a:pP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33" name="object 17"/>
          <p:cNvSpPr txBox="1"/>
          <p:nvPr/>
        </p:nvSpPr>
        <p:spPr>
          <a:xfrm>
            <a:off x="3898900" y="2333625"/>
            <a:ext cx="2882265" cy="16703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1365"/>
              </a:lnSpc>
              <a:spcBef>
                <a:spcPts val="600"/>
              </a:spcBef>
            </a:pPr>
            <a:r>
              <a:rPr sz="1600" b="1" dirty="0" err="1" smtClean="0">
                <a:solidFill>
                  <a:srgbClr val="A40020"/>
                </a:solidFill>
                <a:latin typeface="Times New Roman"/>
                <a:cs typeface="Times New Roman"/>
              </a:rPr>
              <a:t>Прием</a:t>
            </a:r>
            <a:r>
              <a:rPr sz="16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sz="1600" b="1" dirty="0" err="1" smtClean="0">
                <a:solidFill>
                  <a:srgbClr val="A40020"/>
                </a:solidFill>
                <a:latin typeface="Times New Roman"/>
                <a:cs typeface="Times New Roman"/>
              </a:rPr>
              <a:t>документов</a:t>
            </a:r>
            <a:endParaRPr lang="ru-RU" sz="1600" b="1" dirty="0" smtClean="0">
              <a:solidFill>
                <a:srgbClr val="A4002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365"/>
              </a:lnSpc>
              <a:spcBef>
                <a:spcPts val="600"/>
              </a:spcBef>
            </a:pPr>
            <a:r>
              <a:rPr lang="ru-RU" sz="16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на очную и заочную </a:t>
            </a:r>
          </a:p>
          <a:p>
            <a:pPr algn="ctr">
              <a:lnSpc>
                <a:spcPts val="1365"/>
              </a:lnSpc>
              <a:spcBef>
                <a:spcPts val="600"/>
              </a:spcBef>
            </a:pPr>
            <a:r>
              <a:rPr lang="ru-RU" sz="16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формы обучения</a:t>
            </a:r>
            <a:endParaRPr sz="1600" b="1" dirty="0" smtClean="0">
              <a:solidFill>
                <a:srgbClr val="A4002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365"/>
              </a:lnSpc>
              <a:spcBef>
                <a:spcPts val="600"/>
              </a:spcBef>
            </a:pPr>
            <a:r>
              <a:rPr sz="16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с  </a:t>
            </a:r>
            <a:r>
              <a:rPr lang="ru-RU" sz="16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20 </a:t>
            </a:r>
            <a:r>
              <a:rPr sz="1600" b="1" dirty="0" err="1" smtClean="0">
                <a:solidFill>
                  <a:srgbClr val="A40020"/>
                </a:solidFill>
                <a:latin typeface="Times New Roman"/>
                <a:cs typeface="Times New Roman"/>
              </a:rPr>
              <a:t>июня</a:t>
            </a:r>
            <a:r>
              <a:rPr sz="16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sz="1600" b="1" dirty="0" err="1" smtClean="0">
                <a:solidFill>
                  <a:srgbClr val="A40020"/>
                </a:solidFill>
                <a:latin typeface="Times New Roman"/>
                <a:cs typeface="Times New Roman"/>
              </a:rPr>
              <a:t>по</a:t>
            </a:r>
            <a:r>
              <a:rPr sz="16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10 </a:t>
            </a:r>
            <a:r>
              <a:rPr sz="1600" b="1" dirty="0" err="1" smtClean="0">
                <a:solidFill>
                  <a:srgbClr val="A40020"/>
                </a:solidFill>
                <a:latin typeface="Times New Roman"/>
                <a:cs typeface="Times New Roman"/>
              </a:rPr>
              <a:t>июля</a:t>
            </a:r>
            <a:endParaRPr lang="ru-RU" sz="1600" b="1" dirty="0" smtClean="0">
              <a:solidFill>
                <a:srgbClr val="A40020"/>
              </a:solidFill>
              <a:latin typeface="Times New Roman"/>
              <a:cs typeface="Times New Roman"/>
            </a:endParaRPr>
          </a:p>
          <a:p>
            <a:pPr algn="ctr"/>
            <a:r>
              <a:rPr lang="ru-RU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Сайты: </a:t>
            </a:r>
            <a:r>
              <a:rPr lang="ru-RU" b="1" spc="-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spc="-5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cap="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моленский</a:t>
            </a:r>
            <a:r>
              <a:rPr lang="ru-RU" sz="1400" b="1" cap="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</a:t>
            </a:r>
          </a:p>
          <a:p>
            <a:pPr algn="ctr"/>
            <a:r>
              <a:rPr lang="ru-RU" sz="1400" b="1" cap="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</a:t>
            </a:r>
            <a:r>
              <a:rPr lang="ru-RU" sz="1400" b="1" cap="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спорта</a:t>
            </a:r>
            <a:r>
              <a:rPr lang="ru-RU" sz="1400" b="1" cap="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300" y="4086225"/>
            <a:ext cx="990600" cy="990600"/>
          </a:xfrm>
          <a:prstGeom prst="rect">
            <a:avLst/>
          </a:prstGeom>
        </p:spPr>
      </p:pic>
      <p:sp>
        <p:nvSpPr>
          <p:cNvPr id="30" name="object 26"/>
          <p:cNvSpPr txBox="1"/>
          <p:nvPr/>
        </p:nvSpPr>
        <p:spPr>
          <a:xfrm>
            <a:off x="241301" y="5534025"/>
            <a:ext cx="3124200" cy="28232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085" algn="just">
              <a:lnSpc>
                <a:spcPct val="70000"/>
              </a:lnSpc>
              <a:spcBef>
                <a:spcPts val="95"/>
              </a:spcBef>
            </a:pPr>
            <a:endParaRPr lang="ru-RU" sz="1000" b="1" spc="-5" dirty="0">
              <a:solidFill>
                <a:srgbClr val="000080"/>
              </a:solidFill>
              <a:latin typeface="Wingdings"/>
              <a:cs typeface="Wingdings"/>
            </a:endParaRPr>
          </a:p>
          <a:p>
            <a:pPr algn="ctr">
              <a:lnSpc>
                <a:spcPts val="1365"/>
              </a:lnSpc>
              <a:spcBef>
                <a:spcPts val="100"/>
              </a:spcBef>
            </a:pPr>
            <a:endParaRPr lang="ru-RU" sz="1400" b="1" dirty="0" smtClean="0">
              <a:solidFill>
                <a:srgbClr val="A4002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365"/>
              </a:lnSpc>
              <a:spcBef>
                <a:spcPts val="100"/>
              </a:spcBef>
            </a:pPr>
            <a:endParaRPr lang="ru-RU" sz="1400" b="1" dirty="0" smtClean="0">
              <a:solidFill>
                <a:srgbClr val="A4002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365"/>
              </a:lnSpc>
              <a:spcBef>
                <a:spcPts val="100"/>
              </a:spcBef>
            </a:pPr>
            <a:endParaRPr lang="ru-RU" sz="1400" b="1" dirty="0" smtClean="0">
              <a:solidFill>
                <a:srgbClr val="A4002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365"/>
              </a:lnSpc>
              <a:spcBef>
                <a:spcPts val="100"/>
              </a:spcBef>
            </a:pPr>
            <a:endParaRPr lang="ru-RU" sz="1400" b="1" dirty="0" smtClean="0">
              <a:solidFill>
                <a:srgbClr val="A4002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365"/>
              </a:lnSpc>
              <a:spcBef>
                <a:spcPts val="100"/>
              </a:spcBef>
            </a:pPr>
            <a:endParaRPr lang="ru-RU" sz="1400" b="1" dirty="0" smtClean="0">
              <a:solidFill>
                <a:srgbClr val="A4002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365"/>
              </a:lnSpc>
              <a:spcBef>
                <a:spcPts val="100"/>
              </a:spcBef>
            </a:pPr>
            <a:endParaRPr lang="ru-RU" sz="1400" b="1" dirty="0" smtClean="0">
              <a:solidFill>
                <a:srgbClr val="A4002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365"/>
              </a:lnSpc>
              <a:spcBef>
                <a:spcPts val="100"/>
              </a:spcBef>
            </a:pPr>
            <a:endParaRPr lang="ru-RU" sz="1400" b="1" dirty="0" smtClean="0">
              <a:solidFill>
                <a:srgbClr val="A4002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365"/>
              </a:lnSpc>
              <a:spcBef>
                <a:spcPts val="100"/>
              </a:spcBef>
            </a:pPr>
            <a:endParaRPr lang="ru-RU" sz="1400" b="1" dirty="0" smtClean="0">
              <a:solidFill>
                <a:srgbClr val="A4002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365"/>
              </a:lnSpc>
              <a:spcBef>
                <a:spcPts val="100"/>
              </a:spcBef>
            </a:pPr>
            <a:endParaRPr lang="ru-RU" sz="1400" b="1" dirty="0" smtClean="0">
              <a:solidFill>
                <a:srgbClr val="A4002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365"/>
              </a:lnSpc>
              <a:spcBef>
                <a:spcPts val="100"/>
              </a:spcBef>
            </a:pPr>
            <a:endParaRPr lang="ru-RU" sz="1400" b="1" dirty="0" smtClean="0">
              <a:solidFill>
                <a:srgbClr val="A4002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365"/>
              </a:lnSpc>
              <a:spcBef>
                <a:spcPts val="100"/>
              </a:spcBef>
            </a:pPr>
            <a:endParaRPr lang="ru-RU" sz="1400" b="1" dirty="0" smtClean="0">
              <a:solidFill>
                <a:srgbClr val="A4002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365"/>
              </a:lnSpc>
              <a:spcBef>
                <a:spcPts val="100"/>
              </a:spcBef>
            </a:pPr>
            <a:endParaRPr lang="ru-RU" sz="1400" b="1" dirty="0" smtClean="0">
              <a:solidFill>
                <a:srgbClr val="A4002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365"/>
              </a:lnSpc>
              <a:spcBef>
                <a:spcPts val="100"/>
              </a:spcBef>
            </a:pPr>
            <a:endParaRPr lang="ru-RU" sz="1400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90000"/>
              </a:lnSpc>
              <a:spcBef>
                <a:spcPts val="500"/>
              </a:spcBef>
            </a:pPr>
            <a:endParaRPr sz="1000" dirty="0">
              <a:latin typeface="Franklin Gothic Book"/>
              <a:cs typeface="Franklin Gothic Book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46500" y="6600825"/>
            <a:ext cx="3200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spc="-5" dirty="0" smtClean="0">
                <a:solidFill>
                  <a:srgbClr val="002060"/>
                </a:solidFill>
                <a:latin typeface="Times New Roman"/>
                <a:cs typeface="Times New Roman"/>
              </a:rPr>
              <a:t>ОСНОВАНИЕМ ДЛЯ ПОЛУЧЕНИЯ МЕР ПОДДЕРЖКИ ЯВЛЯЕТСЯ ЗАКЛЮЧЕНИЕ ДОГОВОРА О ЦЕЛЕВОМ ОБУЧЕНИИ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88900" y="1190625"/>
          <a:ext cx="3200400" cy="3146213"/>
        </p:xfrm>
        <a:graphic>
          <a:graphicData uri="http://schemas.openxmlformats.org/drawingml/2006/table">
            <a:tbl>
              <a:tblPr/>
              <a:tblGrid>
                <a:gridCol w="2362200"/>
                <a:gridCol w="838200"/>
              </a:tblGrid>
              <a:tr h="50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Наименование направления подготовки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Квота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целевого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приема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49.03.01 Физическая культура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39.03.03 Организация работы с молодежью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49.03.04 Спорт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49.03.02 Физическая культура для лиц с отклонениями в состоянии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здоровья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49.03.03 Рекреация и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спортивно-оздоровительный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туризм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43.03.02 Туризм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44.03.01 Педагогическое образование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0" y="4314825"/>
            <a:ext cx="342900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365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 по ЗАОЧНОЙ форме обучения </a:t>
            </a:r>
          </a:p>
          <a:p>
            <a:pPr algn="ctr">
              <a:lnSpc>
                <a:spcPts val="1365"/>
              </a:lnSpc>
              <a:spcBef>
                <a:spcPts val="100"/>
              </a:spcBef>
            </a:pPr>
            <a:r>
              <a:rPr lang="ru-RU" sz="14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на следующие направлениям</a:t>
            </a:r>
            <a:endParaRPr lang="ru-RU" dirty="0">
              <a:latin typeface="Times New Roman"/>
              <a:cs typeface="Times New Roman"/>
            </a:endParaRPr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165100" y="4772025"/>
          <a:ext cx="3124200" cy="2640874"/>
        </p:xfrm>
        <a:graphic>
          <a:graphicData uri="http://schemas.openxmlformats.org/drawingml/2006/table">
            <a:tbl>
              <a:tblPr/>
              <a:tblGrid>
                <a:gridCol w="2146397"/>
                <a:gridCol w="977803"/>
              </a:tblGrid>
              <a:tr h="5551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Наименование направления подготовки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Квота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целевого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приема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1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49.03.01 Физическая культура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49.03.04 Спорт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49.03.02 Физическая культура для лиц с отклонениями в состоянии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здоровья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49.03.03 Рекреация и </a:t>
                      </a: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спортивно-оздоровтельный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туризм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43.03.02 Туризм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7251700" y="3019425"/>
            <a:ext cx="3276600" cy="22159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u="sng" dirty="0" smtClean="0">
                <a:solidFill>
                  <a:srgbClr val="A40020"/>
                </a:solidFill>
                <a:latin typeface="Times New Roman"/>
                <a:cs typeface="Times New Roman"/>
              </a:rPr>
              <a:t>МЕРЫ СОЦИАЛЬНОЙ ПОДДЕРЖКИ СТУДЕНТОВ-ЦЕЛЕВИКОВ: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 ДОПОЛНИТЕЛЬНАЯ ЕЖЕМЕСЯЧНАЯ СТИПЕНДИЯ В РАЗМЕРЕ ОТ </a:t>
            </a:r>
            <a:r>
              <a:rPr lang="ru-RU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3 000 </a:t>
            </a:r>
            <a:r>
              <a:rPr lang="ru-RU" sz="12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ДО </a:t>
            </a:r>
            <a:r>
              <a:rPr lang="ru-RU" sz="12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/>
            </a:r>
            <a:br>
              <a:rPr lang="ru-RU" sz="1200" b="1" dirty="0" smtClean="0">
                <a:solidFill>
                  <a:srgbClr val="A40020"/>
                </a:solidFill>
                <a:latin typeface="Times New Roman"/>
                <a:cs typeface="Times New Roman"/>
              </a:rPr>
            </a:br>
            <a:r>
              <a:rPr lang="ru-RU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5 000 </a:t>
            </a:r>
            <a:r>
              <a:rPr lang="ru-RU" sz="12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РУБЛЕЙ В ЗАВИСИМОСТИ ОТ КУРСА ОБУЧЕНИЯ.  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 ЕЖЕМЕСЯЧНАЯ ОПЛАТА ОБЩЕЖИТИЯ НА ПРОТЯЖЕНИИ ВСЕГО ПЕРИОДА ОБУЧЕНИЯ – </a:t>
            </a:r>
            <a:r>
              <a:rPr lang="ru-RU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1 000 </a:t>
            </a:r>
            <a:r>
              <a:rPr lang="ru-RU" sz="1200" b="1" dirty="0" smtClean="0">
                <a:solidFill>
                  <a:srgbClr val="A40020"/>
                </a:solidFill>
                <a:latin typeface="Times New Roman"/>
                <a:cs typeface="Times New Roman"/>
              </a:rPr>
              <a:t>РУБЛЕЙ</a:t>
            </a:r>
          </a:p>
        </p:txBody>
      </p:sp>
      <p:pic>
        <p:nvPicPr>
          <p:cNvPr id="3074" name="Picture 2" descr="C:\Users\natko\OneDrive\Рабочий стол\Tselevoye_obuch.jpg"/>
          <p:cNvPicPr>
            <a:picLocks noChangeAspect="1" noChangeArrowheads="1"/>
          </p:cNvPicPr>
          <p:nvPr/>
        </p:nvPicPr>
        <p:blipFill>
          <a:blip r:embed="rId5" cstate="print"/>
          <a:srcRect t="14006"/>
          <a:stretch>
            <a:fillRect/>
          </a:stretch>
        </p:blipFill>
        <p:spPr bwMode="auto">
          <a:xfrm>
            <a:off x="7251700" y="2028825"/>
            <a:ext cx="3276600" cy="935743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7251700" y="5153025"/>
            <a:ext cx="3276600" cy="24006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u="sng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МЕРЫ СОЦИАЛЬНОЙ ПОДДЕРЖКИ МОЛОДЫХ СПЕЦИАЛИСТОВ ПОСЛЕ ЗАВЕРШЕНИЯ ОБУЧЕНИЯ: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 КОМПЕНСАЦИЯ ЗА НАЕМ ЖИЛЫХ ПОМЕЩЕНИЙ ДО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10 000 </a:t>
            </a:r>
            <a:r>
              <a:rPr lang="ru-RU" sz="12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РУБЛЕЙ В МЕСЯЦ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ОПЛАТА КОММУНАЛЬНЫХ УСЛУГ ДО </a:t>
            </a:r>
            <a:r>
              <a:rPr lang="ru-RU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24 000 </a:t>
            </a:r>
            <a:r>
              <a:rPr lang="ru-RU" sz="1200" b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РУБЛЕЙ В ГОД</a:t>
            </a:r>
          </a:p>
          <a:p>
            <a:pPr algn="just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 ДЕНЕЖНАЯ ВЫПЛАТА НА ОПЛАТУ ИПОТЕЧНОГО ЖИЛИЩНОГО КРЕДИТА В РАЗМЕРЕ ДО </a:t>
            </a:r>
            <a:r>
              <a:rPr lang="ru-RU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1</a:t>
            </a:r>
            <a:r>
              <a:rPr lang="ru-RU" sz="16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МЛН.</a:t>
            </a:r>
            <a:r>
              <a:rPr lang="ru-RU" sz="12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 РУБЛЕЙ</a:t>
            </a:r>
            <a:endParaRPr lang="ru-RU" sz="1200" b="1" dirty="0" smtClean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21" name="Рисунок 20" descr="qr-code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889500" y="5534025"/>
            <a:ext cx="1066800" cy="106680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4279900" y="5000625"/>
            <a:ext cx="22557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спорта </a:t>
            </a:r>
          </a:p>
          <a:p>
            <a:pPr algn="ctr"/>
            <a:r>
              <a:rPr lang="ru-RU" sz="1600" b="1" spc="-5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Смоленской области</a:t>
            </a:r>
            <a:endParaRPr lang="en-US" sz="1600" b="1" spc="-5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89966" y="70038"/>
            <a:ext cx="3514018" cy="8032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100" b="1" kern="1800" spc="100" dirty="0">
                <a:solidFill>
                  <a:srgbClr val="1E019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и формы вступительных испытаний для абитуриентов, имеющих </a:t>
            </a:r>
            <a:r>
              <a:rPr lang="ru-RU" sz="1100" b="1" kern="1800" spc="1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среднее профессиональное образование и высшее образование</a:t>
            </a:r>
            <a:r>
              <a:rPr lang="ru-RU" sz="1100" b="1" kern="1800" spc="100" dirty="0">
                <a:solidFill>
                  <a:srgbClr val="1E019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поступающих для обучения по программам </a:t>
            </a:r>
            <a:r>
              <a:rPr lang="ru-RU" sz="1100" b="1" kern="1800" spc="100" dirty="0" err="1">
                <a:solidFill>
                  <a:srgbClr val="1E019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бакалавриата</a:t>
            </a:r>
            <a:r>
              <a:rPr lang="ru-RU" sz="1100" b="1" kern="1800" spc="100" dirty="0">
                <a:solidFill>
                  <a:srgbClr val="1E019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очную и заочную формы обучения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05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49.03.04 - «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Спорт</a:t>
            </a:r>
            <a:r>
              <a:rPr lang="ru-RU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49.03.01 - «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Физическая</a:t>
            </a:r>
            <a:r>
              <a:rPr lang="ru-RU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культура» Направление 49.03.02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«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Физическая культура для лиц с отклонениями в состоянии здоровья»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49.03.03 - 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Рекреация и спортивно-оздоровительный туризм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>
              <a:spcAft>
                <a:spcPts val="0"/>
              </a:spcAft>
            </a:pP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1.Русский язык (ЕГЭ или тестирование);</a:t>
            </a:r>
            <a:b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2.Анатомия с основами физиологии (тестирование);</a:t>
            </a:r>
            <a:b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Профессиональное испытание по профилю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Теория физической культуры (тесты)</a:t>
            </a:r>
            <a:r>
              <a:rPr lang="ru-RU" sz="105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39.03.03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«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</a:t>
            </a:r>
            <a:r>
              <a:rPr lang="ru-RU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работы с молодежью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  <a:b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1.Русский язык (ЕГЭ или тестирование);</a:t>
            </a:r>
            <a:b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2.История и современное состояние молодежной политики (тестирование);</a:t>
            </a:r>
            <a:b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Социология (тестирование)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43.03.02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«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Туризм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по профилю подготовки «Технология и организация туроператорских и турагентских услуг».</a:t>
            </a:r>
            <a:b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1.Русский язык (ЕГЭ или тестирование);</a:t>
            </a:r>
            <a:b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Основы туристской деятельности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(тестирование);</a:t>
            </a:r>
            <a:b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Общие основы сервисной деятельности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(тестирование).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44.03.01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«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Педагогическое</a:t>
            </a:r>
            <a:r>
              <a:rPr lang="ru-RU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образование</a:t>
            </a: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по профилю подготовки «Безопасность жизнедеятельности».</a:t>
            </a:r>
            <a:b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1.Русский язык (ЕГЭ или тестирование);</a:t>
            </a:r>
            <a:b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2.Основы безопасности жизнедеятельности (тестирование);</a:t>
            </a:r>
            <a:b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3.Экологические основы природопользования (тестирование).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x-none" sz="105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38.03.02</a:t>
            </a:r>
            <a:r>
              <a:rPr lang="x-none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«</a:t>
            </a:r>
            <a:r>
              <a:rPr lang="x-none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Менеджмент</a:t>
            </a:r>
            <a:r>
              <a:rPr lang="x-none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по профилю подготовки «Менеджмент организации».</a:t>
            </a:r>
            <a:r>
              <a:rPr lang="x-none" sz="105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x-none" sz="105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x-none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Русский язык (ЕГЭ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или тестирование</a:t>
            </a:r>
            <a:r>
              <a:rPr lang="x-none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x-none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социально-экономических науках (тестирование</a:t>
            </a:r>
            <a:r>
              <a:rPr lang="x-none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0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Экономика</a:t>
            </a:r>
            <a:r>
              <a:rPr lang="x-none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тестирование</a:t>
            </a:r>
            <a:r>
              <a:rPr lang="x-none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5100" y="-299704"/>
            <a:ext cx="3352205" cy="84484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200" b="1" kern="1800" spc="100" dirty="0">
              <a:solidFill>
                <a:srgbClr val="1E019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1200" b="1" kern="1800" spc="100" dirty="0">
              <a:solidFill>
                <a:srgbClr val="1E019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100" b="1" kern="1800" spc="100" dirty="0">
                <a:solidFill>
                  <a:srgbClr val="1E019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и формы вступительных испытаний для абитуриентов, имеющих </a:t>
            </a:r>
            <a:r>
              <a:rPr lang="ru-RU" sz="1100" b="1" kern="1800" spc="1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среднее (полное) общее образование</a:t>
            </a:r>
            <a:r>
              <a:rPr lang="ru-RU" sz="1100" b="1" kern="1800" spc="100" dirty="0">
                <a:solidFill>
                  <a:srgbClr val="1E019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поступающих для обучения по программам </a:t>
            </a:r>
            <a:r>
              <a:rPr lang="ru-RU" sz="1100" b="1" kern="1800" spc="100" dirty="0" err="1">
                <a:solidFill>
                  <a:srgbClr val="1E019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бакалавриата</a:t>
            </a:r>
            <a:r>
              <a:rPr lang="ru-RU" sz="1100" b="1" kern="1800" spc="100" dirty="0">
                <a:solidFill>
                  <a:srgbClr val="1E019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 очную и заочную формы обучения</a:t>
            </a:r>
          </a:p>
          <a:p>
            <a:pPr algn="ctr"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49.03.04 - «Спорт» </a:t>
            </a:r>
          </a:p>
          <a:p>
            <a:pPr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49.03.01 - «Физическая культура» </a:t>
            </a:r>
          </a:p>
          <a:p>
            <a:pPr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49.03.02 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«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Физическая культура для лиц с отклонениями в состоянии здоровья»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49.03.03 - 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Рекреация и спортивно-оздоровительный туризм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</a:t>
            </a:r>
          </a:p>
          <a:p>
            <a:pPr>
              <a:spcAft>
                <a:spcPts val="0"/>
              </a:spcAft>
            </a:pPr>
            <a:r>
              <a:rPr lang="ru-RU" sz="1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Русский язык (ЕГЭ);</a:t>
            </a:r>
            <a:b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Биология (ЕГЭ);</a:t>
            </a:r>
            <a:b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Профессиональное испытание по профилю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Теория физической культуры (тесты)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39.03.03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«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работы с молодежью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  <a:b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Русский язык (ЕГЭ);</a:t>
            </a:r>
            <a:b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История (ЕГЭ);</a:t>
            </a:r>
            <a:b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Обществознание (ЕГЭ).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43.03.02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«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Туризм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по профилю подготовки «Технология и организация туроператорских и турагентских услуг».</a:t>
            </a:r>
            <a:b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Русский язык (ЕГЭ);</a:t>
            </a:r>
            <a:b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История (ЕГЭ);</a:t>
            </a:r>
            <a:b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Обществознание (ЕГЭ).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44.03.01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«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Педагогическое образование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по профилю подготовки «Безопасность жизнедеятельности».</a:t>
            </a:r>
            <a:b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Русский язык (ЕГЭ);</a:t>
            </a:r>
            <a:b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Обществознание (ЕГЭ);</a:t>
            </a:r>
            <a:b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Математика или биология (предмет по выбору абитуриента) (ЕГЭ).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Arial CYR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38.03.02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«</a:t>
            </a: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Менеджмент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 по профилю подготовки «Менеджмент организации».</a:t>
            </a:r>
            <a:b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Русский язык (ЕГЭ);</a:t>
            </a:r>
            <a:b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Математика (ЕГЭ); </a:t>
            </a:r>
            <a:b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Обществознание (ЕГЭ).</a:t>
            </a:r>
          </a:p>
          <a:p>
            <a:pPr>
              <a:spcAft>
                <a:spcPts val="0"/>
              </a:spcAft>
            </a:pPr>
            <a:endParaRPr 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58463" y="70038"/>
            <a:ext cx="333493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500" b="1" spc="-5" dirty="0">
                <a:solidFill>
                  <a:srgbClr val="0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направление 49.03.04  Спорт </a:t>
            </a:r>
            <a:r>
              <a:rPr lang="ru-RU" sz="1500" b="1" spc="-5" dirty="0">
                <a:solidFill>
                  <a:srgbClr val="000080"/>
                </a:solidFill>
                <a:latin typeface="Times New Roman"/>
                <a:cs typeface="Times New Roman"/>
              </a:rPr>
              <a:t> </a:t>
            </a:r>
            <a:r>
              <a:rPr lang="ru-RU" sz="1200" u="sng" spc="-5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Профиль</a:t>
            </a:r>
            <a:r>
              <a:rPr lang="ru-RU" sz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- Спортивная подготовка. Тренерско-преподавательская деятельность в области </a:t>
            </a:r>
            <a:r>
              <a:rPr lang="ru-RU" sz="1200" spc="-5" dirty="0" err="1">
                <a:solidFill>
                  <a:prstClr val="black"/>
                </a:solidFill>
                <a:latin typeface="Times New Roman"/>
                <a:cs typeface="Times New Roman"/>
              </a:rPr>
              <a:t>ФКиС</a:t>
            </a:r>
            <a:r>
              <a:rPr lang="ru-RU" sz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осуществляется прием на следующие специализации:</a:t>
            </a:r>
            <a:endParaRPr lang="ru-RU" sz="1200" dirty="0">
              <a:solidFill>
                <a:prstClr val="black"/>
              </a:solidFill>
              <a:latin typeface="Franklin Gothic Book"/>
              <a:cs typeface="Franklin Gothic Book"/>
            </a:endParaRPr>
          </a:p>
        </p:txBody>
      </p:sp>
      <p:sp>
        <p:nvSpPr>
          <p:cNvPr id="5" name="object 24"/>
          <p:cNvSpPr txBox="1"/>
          <p:nvPr/>
        </p:nvSpPr>
        <p:spPr>
          <a:xfrm>
            <a:off x="7464634" y="1131867"/>
            <a:ext cx="3226226" cy="6070251"/>
          </a:xfrm>
          <a:prstGeom prst="rect">
            <a:avLst/>
          </a:prstGeom>
          <a:noFill/>
        </p:spPr>
        <p:txBody>
          <a:bodyPr vert="horz" wrap="square" lIns="0" tIns="12065" rIns="0" bIns="0" rtlCol="0">
            <a:spAutoFit/>
          </a:bodyPr>
          <a:lstStyle/>
          <a:p>
            <a:pPr marL="184785" indent="-172720">
              <a:spcBef>
                <a:spcPts val="95"/>
              </a:spcBef>
              <a:buFont typeface="Symbol"/>
              <a:buChar char=""/>
              <a:tabLst>
                <a:tab pos="185420" algn="l"/>
              </a:tabLst>
            </a:pPr>
            <a:r>
              <a:rPr sz="1400" spc="-25" dirty="0">
                <a:latin typeface="Times New Roman"/>
                <a:cs typeface="Times New Roman"/>
              </a:rPr>
              <a:t>баскетбол, </a:t>
            </a:r>
            <a:r>
              <a:rPr lang="ru-RU" sz="1400" spc="-20" dirty="0">
                <a:latin typeface="Times New Roman"/>
                <a:cs typeface="Times New Roman"/>
              </a:rPr>
              <a:t>баскетбол 3х3</a:t>
            </a:r>
            <a:endParaRPr lang="ru-RU" sz="14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185420" algn="l"/>
              </a:tabLst>
            </a:pPr>
            <a:r>
              <a:rPr sz="1400" spc="-25" dirty="0" err="1">
                <a:latin typeface="Times New Roman"/>
                <a:cs typeface="Times New Roman"/>
              </a:rPr>
              <a:t>волейбол</a:t>
            </a:r>
            <a:r>
              <a:rPr sz="1400" spc="-25" dirty="0">
                <a:latin typeface="Times New Roman"/>
                <a:cs typeface="Times New Roman"/>
              </a:rPr>
              <a:t>, </a:t>
            </a:r>
            <a:r>
              <a:rPr sz="1400" spc="-20" dirty="0" err="1">
                <a:latin typeface="Times New Roman"/>
                <a:cs typeface="Times New Roman"/>
              </a:rPr>
              <a:t>пляжный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20" dirty="0" err="1">
                <a:latin typeface="Times New Roman"/>
                <a:cs typeface="Times New Roman"/>
              </a:rPr>
              <a:t>волейбол</a:t>
            </a:r>
            <a:r>
              <a:rPr lang="ru-RU" sz="1400" spc="-20" dirty="0">
                <a:latin typeface="Times New Roman"/>
                <a:cs typeface="Times New Roman"/>
              </a:rPr>
              <a:t>, </a:t>
            </a:r>
          </a:p>
          <a:p>
            <a:pPr marL="184785" indent="-172720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185420" algn="l"/>
              </a:tabLst>
            </a:pPr>
            <a:r>
              <a:rPr lang="ru-RU" sz="1400" spc="-20" dirty="0" err="1">
                <a:latin typeface="Times New Roman"/>
                <a:cs typeface="Times New Roman"/>
              </a:rPr>
              <a:t>теннс</a:t>
            </a:r>
            <a:r>
              <a:rPr lang="ru-RU" sz="1400" spc="-20" dirty="0">
                <a:latin typeface="Times New Roman"/>
                <a:cs typeface="Times New Roman"/>
              </a:rPr>
              <a:t>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настольный</a:t>
            </a:r>
            <a:r>
              <a:rPr sz="1400" spc="-10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теннис</a:t>
            </a:r>
            <a:endParaRPr sz="14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185420" algn="l"/>
              </a:tabLst>
            </a:pPr>
            <a:r>
              <a:rPr lang="ru-RU" sz="1400" spc="-25" dirty="0">
                <a:latin typeface="Times New Roman"/>
                <a:cs typeface="Times New Roman"/>
              </a:rPr>
              <a:t>в</a:t>
            </a:r>
            <a:r>
              <a:rPr sz="1400" spc="-25" dirty="0" err="1">
                <a:latin typeface="Times New Roman"/>
                <a:cs typeface="Times New Roman"/>
              </a:rPr>
              <a:t>ольная</a:t>
            </a:r>
            <a:r>
              <a:rPr lang="ru-RU" sz="1400" spc="-25" dirty="0">
                <a:latin typeface="Times New Roman"/>
                <a:cs typeface="Times New Roman"/>
              </a:rPr>
              <a:t> и женская борьба ,</a:t>
            </a:r>
            <a:r>
              <a:rPr sz="1400" spc="-25" dirty="0">
                <a:latin typeface="Times New Roman"/>
                <a:cs typeface="Times New Roman"/>
              </a:rPr>
              <a:t> самбо, </a:t>
            </a:r>
            <a:r>
              <a:rPr sz="1400" spc="-20" dirty="0">
                <a:latin typeface="Times New Roman"/>
                <a:cs typeface="Times New Roman"/>
              </a:rPr>
              <a:t>дзюдо, </a:t>
            </a:r>
            <a:r>
              <a:rPr sz="1400" spc="-25" dirty="0" err="1">
                <a:latin typeface="Times New Roman"/>
                <a:cs typeface="Times New Roman"/>
              </a:rPr>
              <a:t>тх</a:t>
            </a:r>
            <a:r>
              <a:rPr lang="ru-RU" sz="1400" spc="-25" dirty="0">
                <a:latin typeface="Times New Roman"/>
                <a:cs typeface="Times New Roman"/>
              </a:rPr>
              <a:t>э</a:t>
            </a:r>
            <a:r>
              <a:rPr sz="1400" spc="-25" dirty="0" err="1">
                <a:latin typeface="Times New Roman"/>
                <a:cs typeface="Times New Roman"/>
              </a:rPr>
              <a:t>квондо</a:t>
            </a:r>
            <a:r>
              <a:rPr lang="ru-RU" sz="1400" spc="-25" dirty="0">
                <a:latin typeface="Times New Roman"/>
                <a:cs typeface="Times New Roman"/>
              </a:rPr>
              <a:t> и </a:t>
            </a:r>
            <a:r>
              <a:rPr sz="1400" spc="-20" dirty="0" err="1">
                <a:latin typeface="Times New Roman"/>
                <a:cs typeface="Times New Roman"/>
              </a:rPr>
              <a:t>рукопашный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20" dirty="0" err="1" smtClean="0">
                <a:latin typeface="Times New Roman"/>
                <a:cs typeface="Times New Roman"/>
              </a:rPr>
              <a:t>бой</a:t>
            </a:r>
            <a:endParaRPr lang="ru-RU" sz="1400" spc="-20" dirty="0" smtClean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185420" algn="l"/>
              </a:tabLst>
            </a:pPr>
            <a:r>
              <a:rPr lang="ru-RU" sz="1400" spc="-20" dirty="0" smtClean="0">
                <a:latin typeface="Times New Roman"/>
                <a:cs typeface="Times New Roman"/>
              </a:rPr>
              <a:t>бокс</a:t>
            </a:r>
            <a:endParaRPr sz="1400" dirty="0">
              <a:latin typeface="Times New Roman"/>
              <a:cs typeface="Times New Roman"/>
            </a:endParaRPr>
          </a:p>
          <a:p>
            <a:pPr marL="213360" indent="-201295">
              <a:lnSpc>
                <a:spcPct val="100000"/>
              </a:lnSpc>
              <a:spcBef>
                <a:spcPts val="40"/>
              </a:spcBef>
              <a:buFont typeface="Symbol"/>
              <a:buChar char=""/>
              <a:tabLst>
                <a:tab pos="213360" algn="l"/>
                <a:tab pos="213995" algn="l"/>
              </a:tabLst>
            </a:pPr>
            <a:r>
              <a:rPr sz="1400" spc="-20" dirty="0">
                <a:latin typeface="Times New Roman"/>
                <a:cs typeface="Times New Roman"/>
              </a:rPr>
              <a:t>велосипедный спорт</a:t>
            </a:r>
            <a:r>
              <a:rPr sz="1400" spc="-19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(шоссейные гонки, трек, маунтинбайк)</a:t>
            </a:r>
            <a:endParaRPr sz="14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185420" algn="l"/>
              </a:tabLst>
            </a:pPr>
            <a:r>
              <a:rPr sz="1400" spc="-25" dirty="0">
                <a:latin typeface="Times New Roman"/>
                <a:cs typeface="Times New Roman"/>
              </a:rPr>
              <a:t>конькобежный </a:t>
            </a:r>
            <a:r>
              <a:rPr sz="1400" spc="-5" dirty="0">
                <a:latin typeface="Times New Roman"/>
                <a:cs typeface="Times New Roman"/>
              </a:rPr>
              <a:t>и </a:t>
            </a:r>
            <a:r>
              <a:rPr sz="1400" spc="-25" dirty="0">
                <a:latin typeface="Times New Roman"/>
                <a:cs typeface="Times New Roman"/>
              </a:rPr>
              <a:t>роликобежный </a:t>
            </a:r>
            <a:r>
              <a:rPr sz="1400" spc="-20" dirty="0">
                <a:latin typeface="Times New Roman"/>
                <a:cs typeface="Times New Roman"/>
              </a:rPr>
              <a:t>спорт,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шорт-трек</a:t>
            </a:r>
            <a:endParaRPr sz="14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185420" algn="l"/>
              </a:tabLst>
            </a:pPr>
            <a:r>
              <a:rPr sz="1400" spc="-25" dirty="0">
                <a:latin typeface="Times New Roman"/>
                <a:cs typeface="Times New Roman"/>
              </a:rPr>
              <a:t>фигурное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катание</a:t>
            </a:r>
            <a:endParaRPr sz="14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185420" algn="l"/>
              </a:tabLst>
            </a:pPr>
            <a:r>
              <a:rPr sz="1400" spc="-20" dirty="0">
                <a:latin typeface="Times New Roman"/>
                <a:cs typeface="Times New Roman"/>
              </a:rPr>
              <a:t>легкая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атлетика</a:t>
            </a:r>
            <a:endParaRPr sz="14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185420" algn="l"/>
              </a:tabLst>
            </a:pPr>
            <a:r>
              <a:rPr sz="1400" spc="-20" dirty="0">
                <a:latin typeface="Times New Roman"/>
                <a:cs typeface="Times New Roman"/>
              </a:rPr>
              <a:t>лыжный спорт (гонки), </a:t>
            </a:r>
            <a:r>
              <a:rPr sz="1400" spc="-20" dirty="0" err="1">
                <a:latin typeface="Times New Roman"/>
                <a:cs typeface="Times New Roman"/>
              </a:rPr>
              <a:t>полиатлон</a:t>
            </a:r>
            <a:r>
              <a:rPr sz="1400" spc="-20" dirty="0">
                <a:latin typeface="Times New Roman"/>
                <a:cs typeface="Times New Roman"/>
              </a:rPr>
              <a:t>,</a:t>
            </a:r>
            <a:endParaRPr lang="ru-RU" sz="1400" spc="-2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185420" algn="l"/>
              </a:tabLst>
            </a:pP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биатлон</a:t>
            </a:r>
            <a:endParaRPr sz="14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185420" algn="l"/>
              </a:tabLst>
            </a:pPr>
            <a:r>
              <a:rPr sz="1400" spc="-25" dirty="0">
                <a:latin typeface="Times New Roman"/>
                <a:cs typeface="Times New Roman"/>
              </a:rPr>
              <a:t>стрелковый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спорт</a:t>
            </a:r>
            <a:endParaRPr sz="14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185420" algn="l"/>
              </a:tabLst>
            </a:pPr>
            <a:r>
              <a:rPr sz="1400" spc="-25" dirty="0" err="1">
                <a:latin typeface="Times New Roman"/>
                <a:cs typeface="Times New Roman"/>
              </a:rPr>
              <a:t>современное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lang="ru-RU" sz="1400" spc="-20" dirty="0">
                <a:latin typeface="Times New Roman"/>
                <a:cs typeface="Times New Roman"/>
              </a:rPr>
              <a:t>пятиборье</a:t>
            </a:r>
            <a:endParaRPr sz="14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185420" algn="l"/>
              </a:tabLst>
            </a:pPr>
            <a:r>
              <a:rPr sz="1400" spc="-20" dirty="0">
                <a:latin typeface="Times New Roman"/>
                <a:cs typeface="Times New Roman"/>
              </a:rPr>
              <a:t>плавание, водные виды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спорта</a:t>
            </a:r>
            <a:endParaRPr sz="14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185420" algn="l"/>
              </a:tabLst>
            </a:pPr>
            <a:r>
              <a:rPr sz="1400" spc="-25" dirty="0">
                <a:latin typeface="Times New Roman"/>
                <a:cs typeface="Times New Roman"/>
              </a:rPr>
              <a:t>гимнастика </a:t>
            </a:r>
            <a:r>
              <a:rPr sz="1400" spc="-20" dirty="0">
                <a:latin typeface="Times New Roman"/>
                <a:cs typeface="Times New Roman"/>
              </a:rPr>
              <a:t>спортивная, </a:t>
            </a:r>
            <a:r>
              <a:rPr sz="1400" spc="-25" dirty="0">
                <a:latin typeface="Times New Roman"/>
                <a:cs typeface="Times New Roman"/>
              </a:rPr>
              <a:t>художественная,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lang="ru-RU" sz="1400" spc="-25" dirty="0">
                <a:latin typeface="Times New Roman"/>
                <a:cs typeface="Times New Roman"/>
              </a:rPr>
              <a:t>эстетическая</a:t>
            </a:r>
            <a:endParaRPr sz="14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30"/>
              </a:spcBef>
              <a:buFont typeface="Symbol"/>
              <a:buChar char=""/>
              <a:tabLst>
                <a:tab pos="185420" algn="l"/>
              </a:tabLst>
            </a:pPr>
            <a:r>
              <a:rPr sz="1400" spc="-25" dirty="0" err="1">
                <a:latin typeface="Times New Roman"/>
                <a:cs typeface="Times New Roman"/>
              </a:rPr>
              <a:t>спортивное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ориентирование</a:t>
            </a:r>
            <a:endParaRPr sz="14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35"/>
              </a:spcBef>
              <a:buFont typeface="Symbol"/>
              <a:buChar char=""/>
              <a:tabLst>
                <a:tab pos="185420" algn="l"/>
              </a:tabLst>
            </a:pPr>
            <a:r>
              <a:rPr sz="1400" spc="-20" dirty="0">
                <a:latin typeface="Times New Roman"/>
                <a:cs typeface="Times New Roman"/>
              </a:rPr>
              <a:t>тяжелая атлетика, гиревой спорт, силовое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троеборье</a:t>
            </a:r>
            <a:endParaRPr sz="1400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185420" algn="l"/>
              </a:tabLst>
            </a:pPr>
            <a:r>
              <a:rPr sz="1400" spc="-25" dirty="0">
                <a:latin typeface="Times New Roman"/>
                <a:cs typeface="Times New Roman"/>
              </a:rPr>
              <a:t>фехтование</a:t>
            </a:r>
            <a:endParaRPr sz="1400" dirty="0">
              <a:latin typeface="Times New Roman"/>
              <a:cs typeface="Times New Roman"/>
            </a:endParaRPr>
          </a:p>
          <a:p>
            <a:pPr marL="184785" indent="-172720">
              <a:spcBef>
                <a:spcPts val="25"/>
              </a:spcBef>
              <a:buFont typeface="Symbol"/>
              <a:buChar char=""/>
              <a:tabLst>
                <a:tab pos="185420" algn="l"/>
              </a:tabLst>
            </a:pPr>
            <a:r>
              <a:rPr lang="ru-RU" sz="1400" spc="-20" dirty="0">
                <a:latin typeface="Times New Roman"/>
                <a:cs typeface="Times New Roman"/>
              </a:rPr>
              <a:t>ф</a:t>
            </a:r>
            <a:r>
              <a:rPr sz="1400" spc="-20" dirty="0" err="1">
                <a:latin typeface="Times New Roman"/>
                <a:cs typeface="Times New Roman"/>
              </a:rPr>
              <a:t>утбол</a:t>
            </a:r>
            <a:r>
              <a:rPr lang="ru-RU" sz="1400" spc="-20" dirty="0">
                <a:latin typeface="Times New Roman"/>
                <a:cs typeface="Times New Roman"/>
              </a:rPr>
              <a:t>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lang="ru-RU" sz="1400" spc="-25" dirty="0">
                <a:latin typeface="Times New Roman"/>
                <a:cs typeface="Times New Roman"/>
              </a:rPr>
              <a:t>мини футбол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(</a:t>
            </a:r>
            <a:r>
              <a:rPr sz="1400" spc="-20" dirty="0" err="1">
                <a:latin typeface="Times New Roman"/>
                <a:cs typeface="Times New Roman"/>
              </a:rPr>
              <a:t>мужской</a:t>
            </a:r>
            <a:r>
              <a:rPr sz="1400" spc="-20" dirty="0">
                <a:latin typeface="Times New Roman"/>
                <a:cs typeface="Times New Roman"/>
              </a:rPr>
              <a:t>,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25" dirty="0" err="1">
                <a:latin typeface="Times New Roman"/>
                <a:cs typeface="Times New Roman"/>
              </a:rPr>
              <a:t>женский</a:t>
            </a:r>
            <a:r>
              <a:rPr sz="1400" spc="-25" dirty="0">
                <a:latin typeface="Times New Roman"/>
                <a:cs typeface="Times New Roman"/>
              </a:rPr>
              <a:t>)</a:t>
            </a:r>
            <a:r>
              <a:rPr lang="ru-RU" sz="1400" spc="-25" dirty="0">
                <a:latin typeface="Times New Roman"/>
                <a:cs typeface="Times New Roman"/>
              </a:rPr>
              <a:t>, </a:t>
            </a:r>
          </a:p>
          <a:p>
            <a:pPr marL="184785" indent="-172720">
              <a:spcBef>
                <a:spcPts val="25"/>
              </a:spcBef>
              <a:buFont typeface="Symbol"/>
              <a:buChar char=""/>
              <a:tabLst>
                <a:tab pos="185420" algn="l"/>
              </a:tabLst>
            </a:pPr>
            <a:r>
              <a:rPr sz="1400" spc="-20" dirty="0" err="1">
                <a:latin typeface="Times New Roman"/>
                <a:cs typeface="Times New Roman"/>
              </a:rPr>
              <a:t>хоккей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 </a:t>
            </a:r>
            <a:r>
              <a:rPr sz="1400" spc="-20" dirty="0">
                <a:latin typeface="Times New Roman"/>
                <a:cs typeface="Times New Roman"/>
              </a:rPr>
              <a:t>шайбой. (мужской,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spc="-25" dirty="0" err="1">
                <a:latin typeface="Times New Roman"/>
                <a:cs typeface="Times New Roman"/>
              </a:rPr>
              <a:t>женский</a:t>
            </a:r>
            <a:r>
              <a:rPr sz="1400" spc="-25" dirty="0">
                <a:latin typeface="Times New Roman"/>
                <a:cs typeface="Times New Roman"/>
              </a:rPr>
              <a:t>)</a:t>
            </a:r>
            <a:endParaRPr lang="ru-RU" sz="1400" spc="-25" dirty="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185420" algn="l"/>
              </a:tabLst>
            </a:pPr>
            <a:r>
              <a:rPr lang="ru-RU" sz="1400" spc="-25" dirty="0">
                <a:latin typeface="Times New Roman"/>
                <a:cs typeface="Times New Roman"/>
              </a:rPr>
              <a:t>конный спорт</a:t>
            </a:r>
          </a:p>
          <a:p>
            <a:pPr marL="184785" indent="-17272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185420" algn="l"/>
              </a:tabLst>
            </a:pPr>
            <a:r>
              <a:rPr lang="ru-RU" sz="1400" spc="-25" dirty="0" err="1">
                <a:latin typeface="Times New Roman"/>
                <a:cs typeface="Times New Roman"/>
              </a:rPr>
              <a:t>компьтерный</a:t>
            </a:r>
            <a:r>
              <a:rPr lang="ru-RU" sz="1400" spc="-25" dirty="0">
                <a:latin typeface="Times New Roman"/>
                <a:cs typeface="Times New Roman"/>
              </a:rPr>
              <a:t> спорт (</a:t>
            </a:r>
            <a:r>
              <a:rPr lang="ru-RU" sz="1400" spc="-25" dirty="0" err="1">
                <a:latin typeface="Times New Roman"/>
                <a:cs typeface="Times New Roman"/>
              </a:rPr>
              <a:t>киберспорт</a:t>
            </a:r>
            <a:r>
              <a:rPr lang="ru-RU" sz="1400" spc="-25" dirty="0">
                <a:latin typeface="Times New Roman"/>
                <a:cs typeface="Times New Roman"/>
              </a:rPr>
              <a:t>)</a:t>
            </a:r>
            <a:endParaRPr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2410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514</Words>
  <Application>Microsoft Office PowerPoint</Application>
  <PresentationFormat>Произвольный</PresentationFormat>
  <Paragraphs>132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Arial</vt:lpstr>
      <vt:lpstr>Arial CYR</vt:lpstr>
      <vt:lpstr>Calibri</vt:lpstr>
      <vt:lpstr>Franklin Gothic Book</vt:lpstr>
      <vt:lpstr>Garamond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Lena</dc:creator>
  <cp:lastModifiedBy>Александр Петрович Антонов</cp:lastModifiedBy>
  <cp:revision>116</cp:revision>
  <cp:lastPrinted>2024-02-29T14:37:36Z</cp:lastPrinted>
  <dcterms:created xsi:type="dcterms:W3CDTF">2021-01-05T08:38:26Z</dcterms:created>
  <dcterms:modified xsi:type="dcterms:W3CDTF">2024-05-08T06:36:59Z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2018-11-30T00:00:00Z</vt:filetime>
  </property>
  <property fmtid="{D5CDD505-2E9C-101B-9397-08002B2CF9AE}" pid="3" name="Creator">
    <vt:lpwstr>Microsoft® Publisher 2010</vt:lpwstr>
  </property>
  <property fmtid="{D5CDD505-2E9C-101B-9397-08002B2CF9AE}" pid="4" name="LastSaved">
    <vt:filetime>2021-01-05T00:00:00Z</vt:filetime>
  </property>
</Properties>
</file>